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DM Sans Italics" charset="1" panose="00000000000000000000"/>
      <p:regular r:id="rId20"/>
    </p:embeddedFont>
    <p:embeddedFont>
      <p:font typeface="Now Bold" charset="1" panose="00000800000000000000"/>
      <p:regular r:id="rId21"/>
    </p:embeddedFont>
    <p:embeddedFont>
      <p:font typeface="DM Sans" charset="1" panose="00000000000000000000"/>
      <p:regular r:id="rId22"/>
    </p:embeddedFont>
    <p:embeddedFont>
      <p:font typeface="DM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2.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1.png" Type="http://schemas.openxmlformats.org/officeDocument/2006/relationships/image"/><Relationship Id="rId9" Target="../media/image1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1028700" y="6382875"/>
            <a:ext cx="6648474" cy="780875"/>
          </a:xfrm>
          <a:prstGeom prst="rect">
            <a:avLst/>
          </a:prstGeom>
        </p:spPr>
        <p:txBody>
          <a:bodyPr anchor="t" rtlCol="false" tIns="0" lIns="0" bIns="0" rIns="0">
            <a:spAutoFit/>
          </a:bodyPr>
          <a:lstStyle/>
          <a:p>
            <a:pPr algn="l" marL="0" indent="0" lvl="0">
              <a:lnSpc>
                <a:spcPts val="3131"/>
              </a:lnSpc>
              <a:spcBef>
                <a:spcPct val="0"/>
              </a:spcBef>
            </a:pPr>
            <a:r>
              <a:rPr lang="en-US" sz="2545" i="true">
                <a:solidFill>
                  <a:srgbClr val="56AEFF"/>
                </a:solidFill>
                <a:latin typeface="DM Sans Italics"/>
                <a:ea typeface="DM Sans Italics"/>
                <a:cs typeface="DM Sans Italics"/>
                <a:sym typeface="DM Sans Italics"/>
              </a:rPr>
              <a:t>Presentación realizada por Rodrigo Rios, Paolo Diaz y Rafael Mallea</a:t>
            </a:r>
          </a:p>
        </p:txBody>
      </p:sp>
      <p:sp>
        <p:nvSpPr>
          <p:cNvPr name="TextBox 9" id="9"/>
          <p:cNvSpPr txBox="true"/>
          <p:nvPr/>
        </p:nvSpPr>
        <p:spPr>
          <a:xfrm rot="0">
            <a:off x="1028700" y="3518359"/>
            <a:ext cx="9206712" cy="1438275"/>
          </a:xfrm>
          <a:prstGeom prst="rect">
            <a:avLst/>
          </a:prstGeom>
        </p:spPr>
        <p:txBody>
          <a:bodyPr anchor="t" rtlCol="false" tIns="0" lIns="0" bIns="0" rIns="0">
            <a:spAutoFit/>
          </a:bodyPr>
          <a:lstStyle/>
          <a:p>
            <a:pPr algn="l">
              <a:lnSpc>
                <a:spcPts val="11398"/>
              </a:lnSpc>
            </a:pPr>
            <a:r>
              <a:rPr lang="en-US" sz="9498" b="true">
                <a:solidFill>
                  <a:srgbClr val="FFFBFB"/>
                </a:solidFill>
                <a:latin typeface="Now Bold"/>
                <a:ea typeface="Now Bold"/>
                <a:cs typeface="Now Bold"/>
                <a:sym typeface="Now Bold"/>
              </a:rPr>
              <a:t>PROPUESTA DE </a:t>
            </a:r>
          </a:p>
        </p:txBody>
      </p:sp>
      <p:sp>
        <p:nvSpPr>
          <p:cNvPr name="TextBox 10" id="10"/>
          <p:cNvSpPr txBox="true"/>
          <p:nvPr/>
        </p:nvSpPr>
        <p:spPr>
          <a:xfrm rot="0">
            <a:off x="2053576" y="1236180"/>
            <a:ext cx="2695327" cy="791320"/>
          </a:xfrm>
          <a:prstGeom prst="rect">
            <a:avLst/>
          </a:prstGeom>
        </p:spPr>
        <p:txBody>
          <a:bodyPr anchor="t" rtlCol="false" tIns="0" lIns="0" bIns="0" rIns="0">
            <a:spAutoFit/>
          </a:bodyPr>
          <a:lstStyle/>
          <a:p>
            <a:pPr algn="l">
              <a:lnSpc>
                <a:spcPts val="3131"/>
              </a:lnSpc>
            </a:pPr>
            <a:r>
              <a:rPr lang="en-US" sz="2545" i="true">
                <a:solidFill>
                  <a:srgbClr val="56AEFF"/>
                </a:solidFill>
                <a:latin typeface="DM Sans Italics"/>
                <a:ea typeface="DM Sans Italics"/>
                <a:cs typeface="DM Sans Italics"/>
                <a:sym typeface="DM Sans Italics"/>
              </a:rPr>
              <a:t>EyV digitalización de tienda</a:t>
            </a:r>
          </a:p>
        </p:txBody>
      </p:sp>
      <p:sp>
        <p:nvSpPr>
          <p:cNvPr name="Freeform 11" id="11"/>
          <p:cNvSpPr/>
          <p:nvPr/>
        </p:nvSpPr>
        <p:spPr>
          <a:xfrm flipH="false" flipV="false" rot="0">
            <a:off x="1028700" y="1136365"/>
            <a:ext cx="846187" cy="981086"/>
          </a:xfrm>
          <a:custGeom>
            <a:avLst/>
            <a:gdLst/>
            <a:ahLst/>
            <a:cxnLst/>
            <a:rect r="r" b="b" t="t" l="l"/>
            <a:pathLst>
              <a:path h="981086" w="846187">
                <a:moveTo>
                  <a:pt x="0" y="0"/>
                </a:moveTo>
                <a:lnTo>
                  <a:pt x="846187" y="0"/>
                </a:lnTo>
                <a:lnTo>
                  <a:pt x="846187" y="981087"/>
                </a:lnTo>
                <a:lnTo>
                  <a:pt x="0" y="9810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4956634"/>
            <a:ext cx="8115300" cy="1435765"/>
          </a:xfrm>
          <a:prstGeom prst="rect">
            <a:avLst/>
          </a:prstGeom>
        </p:spPr>
        <p:txBody>
          <a:bodyPr anchor="t" rtlCol="false" tIns="0" lIns="0" bIns="0" rIns="0">
            <a:spAutoFit/>
          </a:bodyPr>
          <a:lstStyle/>
          <a:p>
            <a:pPr algn="l">
              <a:lnSpc>
                <a:spcPts val="11398"/>
              </a:lnSpc>
            </a:pPr>
            <a:r>
              <a:rPr lang="en-US" sz="9498" b="true">
                <a:solidFill>
                  <a:srgbClr val="56AEFF"/>
                </a:solidFill>
                <a:latin typeface="Now Bold"/>
                <a:ea typeface="Now Bold"/>
                <a:cs typeface="Now Bold"/>
                <a:sym typeface="Now Bold"/>
              </a:rPr>
              <a:t>PROYECTO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519628" y="7712017"/>
            <a:ext cx="6602062" cy="6602062"/>
          </a:xfrm>
          <a:custGeom>
            <a:avLst/>
            <a:gdLst/>
            <a:ahLst/>
            <a:cxnLst/>
            <a:rect r="r" b="b" t="t" l="l"/>
            <a:pathLst>
              <a:path h="6602062" w="6602062">
                <a:moveTo>
                  <a:pt x="0" y="0"/>
                </a:moveTo>
                <a:lnTo>
                  <a:pt x="6602062" y="0"/>
                </a:lnTo>
                <a:lnTo>
                  <a:pt x="6602062" y="6602062"/>
                </a:lnTo>
                <a:lnTo>
                  <a:pt x="0" y="66020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436461">
            <a:off x="14111851" y="-3920191"/>
            <a:ext cx="6294897" cy="6294897"/>
          </a:xfrm>
          <a:custGeom>
            <a:avLst/>
            <a:gdLst/>
            <a:ahLst/>
            <a:cxnLst/>
            <a:rect r="r" b="b" t="t" l="l"/>
            <a:pathLst>
              <a:path h="6294897" w="6294897">
                <a:moveTo>
                  <a:pt x="0" y="0"/>
                </a:moveTo>
                <a:lnTo>
                  <a:pt x="6294898" y="0"/>
                </a:lnTo>
                <a:lnTo>
                  <a:pt x="6294898" y="6294898"/>
                </a:lnTo>
                <a:lnTo>
                  <a:pt x="0" y="6294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15404" y="4139934"/>
            <a:ext cx="8457192" cy="1003566"/>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CARTA GANTT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3321018" y="2818886"/>
            <a:ext cx="11645965" cy="6439414"/>
          </a:xfrm>
          <a:custGeom>
            <a:avLst/>
            <a:gdLst/>
            <a:ahLst/>
            <a:cxnLst/>
            <a:rect r="r" b="b" t="t" l="l"/>
            <a:pathLst>
              <a:path h="6439414" w="11645965">
                <a:moveTo>
                  <a:pt x="0" y="0"/>
                </a:moveTo>
                <a:lnTo>
                  <a:pt x="11645964" y="0"/>
                </a:lnTo>
                <a:lnTo>
                  <a:pt x="11645964" y="6439414"/>
                </a:lnTo>
                <a:lnTo>
                  <a:pt x="0" y="6439414"/>
                </a:lnTo>
                <a:lnTo>
                  <a:pt x="0" y="0"/>
                </a:lnTo>
                <a:close/>
              </a:path>
            </a:pathLst>
          </a:custGeom>
          <a:blipFill>
            <a:blip r:embed="rId2"/>
            <a:stretch>
              <a:fillRect l="0" t="0" r="0" b="0"/>
            </a:stretch>
          </a:blipFill>
        </p:spPr>
      </p:sp>
      <p:sp>
        <p:nvSpPr>
          <p:cNvPr name="TextBox 3" id="3"/>
          <p:cNvSpPr txBox="true"/>
          <p:nvPr/>
        </p:nvSpPr>
        <p:spPr>
          <a:xfrm rot="0">
            <a:off x="4915404" y="1028700"/>
            <a:ext cx="8457192" cy="1003566"/>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WIREFRAME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918675" y="4410075"/>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FASE 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732888" y="1028700"/>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814843" y="4803928"/>
            <a:ext cx="8643990" cy="2180235"/>
          </a:xfrm>
          <a:custGeom>
            <a:avLst/>
            <a:gdLst/>
            <a:ahLst/>
            <a:cxnLst/>
            <a:rect r="r" b="b" t="t" l="l"/>
            <a:pathLst>
              <a:path h="2180235" w="8643990">
                <a:moveTo>
                  <a:pt x="0" y="0"/>
                </a:moveTo>
                <a:lnTo>
                  <a:pt x="8643991" y="0"/>
                </a:lnTo>
                <a:lnTo>
                  <a:pt x="8643991" y="2180235"/>
                </a:lnTo>
                <a:lnTo>
                  <a:pt x="0" y="2180235"/>
                </a:lnTo>
                <a:lnTo>
                  <a:pt x="0" y="0"/>
                </a:lnTo>
                <a:close/>
              </a:path>
            </a:pathLst>
          </a:custGeom>
          <a:blipFill>
            <a:blip r:embed="rId7"/>
            <a:stretch>
              <a:fillRect l="0" t="0" r="0" b="0"/>
            </a:stretch>
          </a:blipFill>
        </p:spPr>
      </p:sp>
      <p:sp>
        <p:nvSpPr>
          <p:cNvPr name="Freeform 9" id="9"/>
          <p:cNvSpPr/>
          <p:nvPr/>
        </p:nvSpPr>
        <p:spPr>
          <a:xfrm flipH="false" flipV="false" rot="0">
            <a:off x="9144000" y="7279438"/>
            <a:ext cx="8432400" cy="2418207"/>
          </a:xfrm>
          <a:custGeom>
            <a:avLst/>
            <a:gdLst/>
            <a:ahLst/>
            <a:cxnLst/>
            <a:rect r="r" b="b" t="t" l="l"/>
            <a:pathLst>
              <a:path h="2418207" w="8432400">
                <a:moveTo>
                  <a:pt x="0" y="0"/>
                </a:moveTo>
                <a:lnTo>
                  <a:pt x="8432400" y="0"/>
                </a:lnTo>
                <a:lnTo>
                  <a:pt x="8432400" y="2418207"/>
                </a:lnTo>
                <a:lnTo>
                  <a:pt x="0" y="2418207"/>
                </a:lnTo>
                <a:lnTo>
                  <a:pt x="0" y="0"/>
                </a:lnTo>
                <a:close/>
              </a:path>
            </a:pathLst>
          </a:custGeom>
          <a:blipFill>
            <a:blip r:embed="rId8"/>
            <a:stretch>
              <a:fillRect l="0" t="0" r="0" b="0"/>
            </a:stretch>
          </a:blipFill>
        </p:spPr>
      </p:sp>
      <p:sp>
        <p:nvSpPr>
          <p:cNvPr name="TextBox 10" id="10"/>
          <p:cNvSpPr txBox="true"/>
          <p:nvPr/>
        </p:nvSpPr>
        <p:spPr>
          <a:xfrm rot="0">
            <a:off x="5944113" y="2501146"/>
            <a:ext cx="8457192" cy="2007132"/>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REQUERIMIENTOS DE ALTO NIVEL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4449928"/>
            <a:ext cx="9364819" cy="617560"/>
          </a:xfrm>
          <a:prstGeom prst="rect">
            <a:avLst/>
          </a:prstGeom>
        </p:spPr>
        <p:txBody>
          <a:bodyPr anchor="t" rtlCol="false" tIns="0" lIns="0" bIns="0" rIns="0">
            <a:spAutoFit/>
          </a:bodyPr>
          <a:lstStyle/>
          <a:p>
            <a:pPr algn="l" marL="0" indent="0" lvl="0">
              <a:lnSpc>
                <a:spcPts val="5099"/>
              </a:lnSpc>
              <a:spcBef>
                <a:spcPct val="0"/>
              </a:spcBef>
            </a:pPr>
            <a:r>
              <a:rPr lang="en-US" b="true" sz="3695">
                <a:solidFill>
                  <a:srgbClr val="4BD1FB"/>
                </a:solidFill>
                <a:latin typeface="DM Sans Bold"/>
                <a:ea typeface="DM Sans Bold"/>
                <a:cs typeface="DM Sans Bold"/>
                <a:sym typeface="DM Sans Bold"/>
              </a:rPr>
              <a:t>Por su atencion</a:t>
            </a:r>
          </a:p>
        </p:txBody>
      </p:sp>
      <p:sp>
        <p:nvSpPr>
          <p:cNvPr name="TextBox 6" id="6"/>
          <p:cNvSpPr txBox="true"/>
          <p:nvPr/>
        </p:nvSpPr>
        <p:spPr>
          <a:xfrm rot="0">
            <a:off x="2255514" y="3104291"/>
            <a:ext cx="10821834" cy="1236038"/>
          </a:xfrm>
          <a:prstGeom prst="rect">
            <a:avLst/>
          </a:prstGeom>
        </p:spPr>
        <p:txBody>
          <a:bodyPr anchor="t" rtlCol="false" tIns="0" lIns="0" bIns="0" rIns="0">
            <a:spAutoFit/>
          </a:bodyPr>
          <a:lstStyle/>
          <a:p>
            <a:pPr algn="l" marL="0" indent="0" lvl="0">
              <a:lnSpc>
                <a:spcPts val="9753"/>
              </a:lnSpc>
              <a:spcBef>
                <a:spcPct val="0"/>
              </a:spcBef>
            </a:pPr>
            <a:r>
              <a:rPr lang="en-US" b="true" sz="8127" strike="noStrike" u="none">
                <a:solidFill>
                  <a:srgbClr val="FFFFFF"/>
                </a:solidFill>
                <a:latin typeface="Now Bold"/>
                <a:ea typeface="Now Bold"/>
                <a:cs typeface="Now Bold"/>
                <a:sym typeface="Now Bold"/>
              </a:rPr>
              <a:t>GRACIAS A TODOS </a:t>
            </a:r>
          </a:p>
        </p:txBody>
      </p:sp>
      <p:sp>
        <p:nvSpPr>
          <p:cNvPr name="TextBox 7" id="7"/>
          <p:cNvSpPr txBox="true"/>
          <p:nvPr/>
        </p:nvSpPr>
        <p:spPr>
          <a:xfrm rot="0">
            <a:off x="3441137" y="1690726"/>
            <a:ext cx="2679951" cy="791320"/>
          </a:xfrm>
          <a:prstGeom prst="rect">
            <a:avLst/>
          </a:prstGeom>
        </p:spPr>
        <p:txBody>
          <a:bodyPr anchor="t" rtlCol="false" tIns="0" lIns="0" bIns="0" rIns="0">
            <a:spAutoFit/>
          </a:bodyPr>
          <a:lstStyle/>
          <a:p>
            <a:pPr algn="l">
              <a:lnSpc>
                <a:spcPts val="3131"/>
              </a:lnSpc>
            </a:pPr>
            <a:r>
              <a:rPr lang="en-US" sz="2545" i="true">
                <a:solidFill>
                  <a:srgbClr val="56AEFF"/>
                </a:solidFill>
                <a:latin typeface="DM Sans Italics"/>
                <a:ea typeface="DM Sans Italics"/>
                <a:cs typeface="DM Sans Italics"/>
                <a:sym typeface="DM Sans Italics"/>
              </a:rPr>
              <a:t>EyV digitalización de tienda</a:t>
            </a:r>
          </a:p>
        </p:txBody>
      </p:sp>
      <p:sp>
        <p:nvSpPr>
          <p:cNvPr name="Freeform 8" id="8"/>
          <p:cNvSpPr/>
          <p:nvPr/>
        </p:nvSpPr>
        <p:spPr>
          <a:xfrm flipH="false" flipV="false" rot="0">
            <a:off x="2416261" y="1590911"/>
            <a:ext cx="846187" cy="981086"/>
          </a:xfrm>
          <a:custGeom>
            <a:avLst/>
            <a:gdLst/>
            <a:ahLst/>
            <a:cxnLst/>
            <a:rect r="r" b="b" t="t" l="l"/>
            <a:pathLst>
              <a:path h="981086" w="846187">
                <a:moveTo>
                  <a:pt x="0" y="0"/>
                </a:moveTo>
                <a:lnTo>
                  <a:pt x="846187" y="0"/>
                </a:lnTo>
                <a:lnTo>
                  <a:pt x="846187" y="981087"/>
                </a:lnTo>
                <a:lnTo>
                  <a:pt x="0" y="9810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918675" y="4410075"/>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FASE 1</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611507"/>
            <a:chOff x="0" y="0"/>
            <a:chExt cx="991873" cy="991283"/>
          </a:xfrm>
        </p:grpSpPr>
        <p:sp>
          <p:nvSpPr>
            <p:cNvPr name="Freeform 3" id="3"/>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611507"/>
            <a:chOff x="0" y="0"/>
            <a:chExt cx="991873" cy="991283"/>
          </a:xfrm>
        </p:grpSpPr>
        <p:sp>
          <p:nvSpPr>
            <p:cNvPr name="Freeform 7" id="7"/>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611507"/>
            <a:chOff x="0" y="0"/>
            <a:chExt cx="991873" cy="991283"/>
          </a:xfrm>
        </p:grpSpPr>
        <p:sp>
          <p:nvSpPr>
            <p:cNvPr name="Freeform 11" id="11"/>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611507"/>
            <a:chOff x="0" y="0"/>
            <a:chExt cx="991873" cy="991283"/>
          </a:xfrm>
        </p:grpSpPr>
        <p:sp>
          <p:nvSpPr>
            <p:cNvPr name="Freeform 15" id="15"/>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22" id="22"/>
          <p:cNvGrpSpPr/>
          <p:nvPr/>
        </p:nvGrpSpPr>
        <p:grpSpPr>
          <a:xfrm rot="0">
            <a:off x="8705275" y="3084143"/>
            <a:ext cx="2613061" cy="2611507"/>
            <a:chOff x="0" y="0"/>
            <a:chExt cx="991873" cy="991283"/>
          </a:xfrm>
        </p:grpSpPr>
        <p:sp>
          <p:nvSpPr>
            <p:cNvPr name="Freeform 23" id="23"/>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611507"/>
            <a:chOff x="0" y="0"/>
            <a:chExt cx="991873" cy="991283"/>
          </a:xfrm>
        </p:grpSpPr>
        <p:sp>
          <p:nvSpPr>
            <p:cNvPr name="Freeform 27" id="27"/>
            <p:cNvSpPr/>
            <p:nvPr/>
          </p:nvSpPr>
          <p:spPr>
            <a:xfrm flipH="false" flipV="false" rot="0">
              <a:off x="0" y="0"/>
              <a:ext cx="991873" cy="991283"/>
            </a:xfrm>
            <a:custGeom>
              <a:avLst/>
              <a:gdLst/>
              <a:ahLst/>
              <a:cxnLst/>
              <a:rect r="r" b="b" t="t" l="l"/>
              <a:pathLst>
                <a:path h="991283" w="991873">
                  <a:moveTo>
                    <a:pt x="0" y="0"/>
                  </a:moveTo>
                  <a:lnTo>
                    <a:pt x="991873" y="0"/>
                  </a:lnTo>
                  <a:lnTo>
                    <a:pt x="991873" y="991283"/>
                  </a:lnTo>
                  <a:lnTo>
                    <a:pt x="0" y="991283"/>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1029383"/>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b="true" sz="8020" strike="noStrike" u="none">
                <a:solidFill>
                  <a:srgbClr val="56AEFF"/>
                </a:solidFill>
                <a:latin typeface="Now Bold"/>
                <a:ea typeface="Now Bold"/>
                <a:cs typeface="Now Bold"/>
                <a:sym typeface="Now Bold"/>
              </a:rPr>
              <a:t>CONTENIDO</a:t>
            </a:r>
          </a:p>
        </p:txBody>
      </p:sp>
      <p:sp>
        <p:nvSpPr>
          <p:cNvPr name="TextBox 32" id="32"/>
          <p:cNvSpPr txBox="true"/>
          <p:nvPr/>
        </p:nvSpPr>
        <p:spPr>
          <a:xfrm rot="0">
            <a:off x="3133964" y="4795854"/>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Resumen del proyecto</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01</a:t>
            </a:r>
          </a:p>
        </p:txBody>
      </p:sp>
      <p:sp>
        <p:nvSpPr>
          <p:cNvPr name="TextBox 34" id="34"/>
          <p:cNvSpPr txBox="true"/>
          <p:nvPr/>
        </p:nvSpPr>
        <p:spPr>
          <a:xfrm rot="0">
            <a:off x="5991861" y="4795854"/>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Objetivos Del Proyecto</a:t>
            </a:r>
          </a:p>
        </p:txBody>
      </p:sp>
      <p:sp>
        <p:nvSpPr>
          <p:cNvPr name="TextBox 35" id="35"/>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02</a:t>
            </a:r>
          </a:p>
        </p:txBody>
      </p:sp>
      <p:sp>
        <p:nvSpPr>
          <p:cNvPr name="TextBox 36" id="36"/>
          <p:cNvSpPr txBox="true"/>
          <p:nvPr/>
        </p:nvSpPr>
        <p:spPr>
          <a:xfrm rot="0">
            <a:off x="3133964"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Evidencias</a:t>
            </a:r>
          </a:p>
        </p:txBody>
      </p:sp>
      <p:sp>
        <p:nvSpPr>
          <p:cNvPr name="TextBox 37" id="37"/>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04</a:t>
            </a:r>
          </a:p>
        </p:txBody>
      </p:sp>
      <p:sp>
        <p:nvSpPr>
          <p:cNvPr name="TextBox 38" id="38"/>
          <p:cNvSpPr txBox="true"/>
          <p:nvPr/>
        </p:nvSpPr>
        <p:spPr>
          <a:xfrm rot="0">
            <a:off x="5991861"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Carta Gantt</a:t>
            </a:r>
          </a:p>
        </p:txBody>
      </p:sp>
      <p:sp>
        <p:nvSpPr>
          <p:cNvPr name="TextBox 39" id="39"/>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05</a:t>
            </a:r>
          </a:p>
        </p:txBody>
      </p:sp>
      <p:sp>
        <p:nvSpPr>
          <p:cNvPr name="TextBox 40" id="40"/>
          <p:cNvSpPr txBox="true"/>
          <p:nvPr/>
        </p:nvSpPr>
        <p:spPr>
          <a:xfrm rot="0">
            <a:off x="8852572" y="4795854"/>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Metodologia Del Proyecto</a:t>
            </a:r>
          </a:p>
        </p:txBody>
      </p:sp>
      <p:sp>
        <p:nvSpPr>
          <p:cNvPr name="TextBox 41" id="41"/>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03</a:t>
            </a:r>
          </a:p>
        </p:txBody>
      </p:sp>
      <p:sp>
        <p:nvSpPr>
          <p:cNvPr name="TextBox 42" id="42"/>
          <p:cNvSpPr txBox="true"/>
          <p:nvPr/>
        </p:nvSpPr>
        <p:spPr>
          <a:xfrm rot="0">
            <a:off x="8852572" y="7582446"/>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Nuestro</a:t>
            </a:r>
            <a:r>
              <a:rPr lang="en-US" sz="1887">
                <a:solidFill>
                  <a:srgbClr val="FFFFFF"/>
                </a:solidFill>
                <a:latin typeface="DM Sans"/>
                <a:ea typeface="DM Sans"/>
                <a:cs typeface="DM Sans"/>
                <a:sym typeface="DM Sans"/>
              </a:rPr>
              <a:t> </a:t>
            </a:r>
          </a:p>
          <a:p>
            <a:pPr algn="ctr">
              <a:lnSpc>
                <a:spcPts val="2605"/>
              </a:lnSpc>
            </a:pPr>
            <a:r>
              <a:rPr lang="en-US" sz="1887">
                <a:solidFill>
                  <a:srgbClr val="FFFFFF"/>
                </a:solidFill>
                <a:latin typeface="DM Sans"/>
                <a:ea typeface="DM Sans"/>
                <a:cs typeface="DM Sans"/>
                <a:sym typeface="DM Sans"/>
              </a:rPr>
              <a:t>equipo</a:t>
            </a:r>
          </a:p>
        </p:txBody>
      </p:sp>
      <p:sp>
        <p:nvSpPr>
          <p:cNvPr name="TextBox 43" id="43"/>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2395460" y="3605653"/>
            <a:ext cx="2455334" cy="3780786"/>
            <a:chOff x="0" y="0"/>
            <a:chExt cx="862412" cy="1327963"/>
          </a:xfrm>
        </p:grpSpPr>
        <p:sp>
          <p:nvSpPr>
            <p:cNvPr name="Freeform 3" id="3"/>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4" id="4"/>
            <p:cNvSpPr txBox="true"/>
            <p:nvPr/>
          </p:nvSpPr>
          <p:spPr>
            <a:xfrm>
              <a:off x="0" y="-47625"/>
              <a:ext cx="862412" cy="1375588"/>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7686953" y="3605653"/>
            <a:ext cx="2455334" cy="3780786"/>
            <a:chOff x="0" y="0"/>
            <a:chExt cx="862412" cy="1327963"/>
          </a:xfrm>
        </p:grpSpPr>
        <p:sp>
          <p:nvSpPr>
            <p:cNvPr name="Freeform 6" id="6"/>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7" id="7"/>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8" id="8"/>
          <p:cNvGrpSpPr/>
          <p:nvPr/>
        </p:nvGrpSpPr>
        <p:grpSpPr>
          <a:xfrm rot="0">
            <a:off x="12837498" y="3605653"/>
            <a:ext cx="2455334" cy="3780786"/>
            <a:chOff x="0" y="0"/>
            <a:chExt cx="862412" cy="1327963"/>
          </a:xfrm>
        </p:grpSpPr>
        <p:sp>
          <p:nvSpPr>
            <p:cNvPr name="Freeform 9" id="9"/>
            <p:cNvSpPr/>
            <p:nvPr/>
          </p:nvSpPr>
          <p:spPr>
            <a:xfrm flipH="false" flipV="false" rot="0">
              <a:off x="0" y="0"/>
              <a:ext cx="862412" cy="1327963"/>
            </a:xfrm>
            <a:custGeom>
              <a:avLst/>
              <a:gdLst/>
              <a:ahLst/>
              <a:cxnLst/>
              <a:rect r="r" b="b" t="t" l="l"/>
              <a:pathLst>
                <a:path h="1327963" w="862412">
                  <a:moveTo>
                    <a:pt x="0" y="0"/>
                  </a:moveTo>
                  <a:lnTo>
                    <a:pt x="862412" y="0"/>
                  </a:lnTo>
                  <a:lnTo>
                    <a:pt x="862412" y="1327963"/>
                  </a:lnTo>
                  <a:lnTo>
                    <a:pt x="0" y="1327963"/>
                  </a:lnTo>
                  <a:close/>
                </a:path>
              </a:pathLst>
            </a:custGeom>
            <a:solidFill>
              <a:srgbClr val="051D40"/>
            </a:solidFill>
            <a:ln cap="sq">
              <a:noFill/>
              <a:prstDash val="solid"/>
              <a:miter/>
            </a:ln>
          </p:spPr>
        </p:sp>
        <p:sp>
          <p:nvSpPr>
            <p:cNvPr name="TextBox 10" id="10"/>
            <p:cNvSpPr txBox="true"/>
            <p:nvPr/>
          </p:nvSpPr>
          <p:spPr>
            <a:xfrm>
              <a:off x="0" y="-47625"/>
              <a:ext cx="862412" cy="1375588"/>
            </a:xfrm>
            <a:prstGeom prst="rect">
              <a:avLst/>
            </a:prstGeom>
          </p:spPr>
          <p:txBody>
            <a:bodyPr anchor="ctr" rtlCol="false" tIns="50800" lIns="50800" bIns="50800" rIns="50800"/>
            <a:lstStyle/>
            <a:p>
              <a:pPr algn="ctr" marL="0" indent="0" lvl="0">
                <a:lnSpc>
                  <a:spcPts val="3360"/>
                </a:lnSpc>
                <a:spcBef>
                  <a:spcPct val="0"/>
                </a:spcBef>
              </a:pPr>
            </a:p>
          </p:txBody>
        </p:sp>
      </p:grpSp>
      <p:sp>
        <p:nvSpPr>
          <p:cNvPr name="Freeform 11" id="11"/>
          <p:cNvSpPr/>
          <p:nvPr/>
        </p:nvSpPr>
        <p:spPr>
          <a:xfrm flipH="false" flipV="false" rot="0">
            <a:off x="2395460" y="7386438"/>
            <a:ext cx="2455334" cy="260022"/>
          </a:xfrm>
          <a:custGeom>
            <a:avLst/>
            <a:gdLst/>
            <a:ahLst/>
            <a:cxnLst/>
            <a:rect r="r" b="b" t="t" l="l"/>
            <a:pathLst>
              <a:path h="260022" w="2455334">
                <a:moveTo>
                  <a:pt x="0" y="0"/>
                </a:moveTo>
                <a:lnTo>
                  <a:pt x="2455334" y="0"/>
                </a:lnTo>
                <a:lnTo>
                  <a:pt x="2455334" y="260022"/>
                </a:lnTo>
                <a:lnTo>
                  <a:pt x="0" y="260022"/>
                </a:lnTo>
                <a:lnTo>
                  <a:pt x="0" y="0"/>
                </a:lnTo>
                <a:close/>
              </a:path>
            </a:pathLst>
          </a:custGeom>
          <a:blipFill>
            <a:blip r:embed="rId2"/>
            <a:stretch>
              <a:fillRect l="0" t="-86495" r="0" b="0"/>
            </a:stretch>
          </a:blipFill>
        </p:spPr>
      </p:sp>
      <p:sp>
        <p:nvSpPr>
          <p:cNvPr name="Freeform 12" id="12"/>
          <p:cNvSpPr/>
          <p:nvPr/>
        </p:nvSpPr>
        <p:spPr>
          <a:xfrm flipH="false" flipV="false" rot="0">
            <a:off x="7686953" y="7386438"/>
            <a:ext cx="2455334" cy="260022"/>
          </a:xfrm>
          <a:custGeom>
            <a:avLst/>
            <a:gdLst/>
            <a:ahLst/>
            <a:cxnLst/>
            <a:rect r="r" b="b" t="t" l="l"/>
            <a:pathLst>
              <a:path h="260022" w="2455334">
                <a:moveTo>
                  <a:pt x="0" y="0"/>
                </a:moveTo>
                <a:lnTo>
                  <a:pt x="2455334" y="0"/>
                </a:lnTo>
                <a:lnTo>
                  <a:pt x="2455334" y="260022"/>
                </a:lnTo>
                <a:lnTo>
                  <a:pt x="0" y="260022"/>
                </a:lnTo>
                <a:lnTo>
                  <a:pt x="0" y="0"/>
                </a:lnTo>
                <a:close/>
              </a:path>
            </a:pathLst>
          </a:custGeom>
          <a:blipFill>
            <a:blip r:embed="rId2"/>
            <a:stretch>
              <a:fillRect l="0" t="-86495" r="0" b="0"/>
            </a:stretch>
          </a:blipFill>
        </p:spPr>
      </p:sp>
      <p:sp>
        <p:nvSpPr>
          <p:cNvPr name="Freeform 13" id="13"/>
          <p:cNvSpPr/>
          <p:nvPr/>
        </p:nvSpPr>
        <p:spPr>
          <a:xfrm flipH="false" flipV="false" rot="0">
            <a:off x="12837498" y="7386438"/>
            <a:ext cx="2455334" cy="260022"/>
          </a:xfrm>
          <a:custGeom>
            <a:avLst/>
            <a:gdLst/>
            <a:ahLst/>
            <a:cxnLst/>
            <a:rect r="r" b="b" t="t" l="l"/>
            <a:pathLst>
              <a:path h="260022" w="2455334">
                <a:moveTo>
                  <a:pt x="0" y="0"/>
                </a:moveTo>
                <a:lnTo>
                  <a:pt x="2455334" y="0"/>
                </a:lnTo>
                <a:lnTo>
                  <a:pt x="2455334" y="260022"/>
                </a:lnTo>
                <a:lnTo>
                  <a:pt x="0" y="260022"/>
                </a:lnTo>
                <a:lnTo>
                  <a:pt x="0" y="0"/>
                </a:lnTo>
                <a:close/>
              </a:path>
            </a:pathLst>
          </a:custGeom>
          <a:blipFill>
            <a:blip r:embed="rId2"/>
            <a:stretch>
              <a:fillRect l="0" t="-86495" r="0" b="0"/>
            </a:stretch>
          </a:blipFill>
        </p:spPr>
      </p:sp>
      <p:grpSp>
        <p:nvGrpSpPr>
          <p:cNvPr name="Group 14" id="14"/>
          <p:cNvGrpSpPr/>
          <p:nvPr/>
        </p:nvGrpSpPr>
        <p:grpSpPr>
          <a:xfrm rot="0">
            <a:off x="-690640" y="-1543050"/>
            <a:ext cx="19210521" cy="4453378"/>
            <a:chOff x="0" y="0"/>
            <a:chExt cx="5059561" cy="1172906"/>
          </a:xfrm>
        </p:grpSpPr>
        <p:sp>
          <p:nvSpPr>
            <p:cNvPr name="Freeform 15" id="15"/>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p:spPr>
        </p:sp>
        <p:sp>
          <p:nvSpPr>
            <p:cNvPr name="TextBox 16" id="16"/>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3919280" y="1626663"/>
            <a:ext cx="10450651" cy="733425"/>
          </a:xfrm>
          <a:prstGeom prst="rect">
            <a:avLst/>
          </a:prstGeom>
        </p:spPr>
        <p:txBody>
          <a:bodyPr anchor="t" rtlCol="false" tIns="0" lIns="0" bIns="0" rIns="0">
            <a:spAutoFit/>
          </a:bodyPr>
          <a:lstStyle/>
          <a:p>
            <a:pPr algn="ctr" marL="0" indent="0" lvl="0">
              <a:lnSpc>
                <a:spcPts val="5719"/>
              </a:lnSpc>
              <a:spcBef>
                <a:spcPct val="0"/>
              </a:spcBef>
            </a:pPr>
            <a:r>
              <a:rPr lang="en-US" b="true" sz="4766" strike="noStrike" u="none">
                <a:solidFill>
                  <a:srgbClr val="FFFFFF"/>
                </a:solidFill>
                <a:latin typeface="Now Bold"/>
                <a:ea typeface="Now Bold"/>
                <a:cs typeface="Now Bold"/>
                <a:sym typeface="Now Bold"/>
              </a:rPr>
              <a:t>NUESTRO EQUIPO</a:t>
            </a:r>
          </a:p>
        </p:txBody>
      </p:sp>
      <p:sp>
        <p:nvSpPr>
          <p:cNvPr name="TextBox 18" id="18"/>
          <p:cNvSpPr txBox="true"/>
          <p:nvPr/>
        </p:nvSpPr>
        <p:spPr>
          <a:xfrm rot="0">
            <a:off x="2557069" y="5303369"/>
            <a:ext cx="2132116" cy="319737"/>
          </a:xfrm>
          <a:prstGeom prst="rect">
            <a:avLst/>
          </a:prstGeom>
        </p:spPr>
        <p:txBody>
          <a:bodyPr anchor="t" rtlCol="false" tIns="0" lIns="0" bIns="0" rIns="0">
            <a:spAutoFit/>
          </a:bodyPr>
          <a:lstStyle/>
          <a:p>
            <a:pPr algn="ctr">
              <a:lnSpc>
                <a:spcPts val="2565"/>
              </a:lnSpc>
            </a:pPr>
            <a:r>
              <a:rPr lang="en-US" sz="2137" spc="106">
                <a:solidFill>
                  <a:srgbClr val="FFFBFB"/>
                </a:solidFill>
                <a:latin typeface="DM Sans"/>
                <a:ea typeface="DM Sans"/>
                <a:cs typeface="DM Sans"/>
                <a:sym typeface="DM Sans"/>
              </a:rPr>
              <a:t>Rodrigo Rios</a:t>
            </a:r>
          </a:p>
        </p:txBody>
      </p:sp>
      <p:sp>
        <p:nvSpPr>
          <p:cNvPr name="TextBox 19" id="19"/>
          <p:cNvSpPr txBox="true"/>
          <p:nvPr/>
        </p:nvSpPr>
        <p:spPr>
          <a:xfrm rot="0">
            <a:off x="7848562" y="5303369"/>
            <a:ext cx="2132116" cy="319737"/>
          </a:xfrm>
          <a:prstGeom prst="rect">
            <a:avLst/>
          </a:prstGeom>
        </p:spPr>
        <p:txBody>
          <a:bodyPr anchor="t" rtlCol="false" tIns="0" lIns="0" bIns="0" rIns="0">
            <a:spAutoFit/>
          </a:bodyPr>
          <a:lstStyle/>
          <a:p>
            <a:pPr algn="ctr">
              <a:lnSpc>
                <a:spcPts val="2565"/>
              </a:lnSpc>
            </a:pPr>
            <a:r>
              <a:rPr lang="en-US" sz="2137" spc="106">
                <a:solidFill>
                  <a:srgbClr val="FFFBFB"/>
                </a:solidFill>
                <a:latin typeface="DM Sans"/>
                <a:ea typeface="DM Sans"/>
                <a:cs typeface="DM Sans"/>
                <a:sym typeface="DM Sans"/>
              </a:rPr>
              <a:t>Paolo Diaz</a:t>
            </a:r>
          </a:p>
        </p:txBody>
      </p:sp>
      <p:sp>
        <p:nvSpPr>
          <p:cNvPr name="TextBox 20" id="20"/>
          <p:cNvSpPr txBox="true"/>
          <p:nvPr/>
        </p:nvSpPr>
        <p:spPr>
          <a:xfrm rot="0">
            <a:off x="13280907" y="5143500"/>
            <a:ext cx="1568516" cy="639475"/>
          </a:xfrm>
          <a:prstGeom prst="rect">
            <a:avLst/>
          </a:prstGeom>
        </p:spPr>
        <p:txBody>
          <a:bodyPr anchor="t" rtlCol="false" tIns="0" lIns="0" bIns="0" rIns="0">
            <a:spAutoFit/>
          </a:bodyPr>
          <a:lstStyle/>
          <a:p>
            <a:pPr algn="ctr">
              <a:lnSpc>
                <a:spcPts val="2565"/>
              </a:lnSpc>
            </a:pPr>
            <a:r>
              <a:rPr lang="en-US" sz="2137" spc="106">
                <a:solidFill>
                  <a:srgbClr val="FFFBFB"/>
                </a:solidFill>
                <a:latin typeface="DM Sans"/>
                <a:ea typeface="DM Sans"/>
                <a:cs typeface="DM Sans"/>
                <a:sym typeface="DM Sans"/>
              </a:rPr>
              <a:t>Rafael Mallea</a:t>
            </a:r>
          </a:p>
        </p:txBody>
      </p:sp>
      <p:sp>
        <p:nvSpPr>
          <p:cNvPr name="Freeform 21" id="21"/>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AutoShape 2" id="2"/>
          <p:cNvSpPr/>
          <p:nvPr/>
        </p:nvSpPr>
        <p:spPr>
          <a:xfrm>
            <a:off x="7159728" y="3574441"/>
            <a:ext cx="0" cy="4676296"/>
          </a:xfrm>
          <a:prstGeom prst="line">
            <a:avLst/>
          </a:prstGeom>
          <a:ln cap="flat" w="47625">
            <a:solidFill>
              <a:srgbClr val="FFFFFF"/>
            </a:solidFill>
            <a:prstDash val="solid"/>
            <a:headEnd type="none" len="sm" w="sm"/>
            <a:tailEnd type="none" len="sm" w="sm"/>
          </a:ln>
        </p:spPr>
      </p:sp>
      <p:sp>
        <p:nvSpPr>
          <p:cNvPr name="TextBox 3" id="3"/>
          <p:cNvSpPr txBox="true"/>
          <p:nvPr/>
        </p:nvSpPr>
        <p:spPr>
          <a:xfrm rot="0">
            <a:off x="7593116" y="6383146"/>
            <a:ext cx="4417659" cy="2675007"/>
          </a:xfrm>
          <a:prstGeom prst="rect">
            <a:avLst/>
          </a:prstGeom>
        </p:spPr>
        <p:txBody>
          <a:bodyPr anchor="t" rtlCol="false" tIns="0" lIns="0" bIns="0" rIns="0">
            <a:spAutoFit/>
          </a:bodyPr>
          <a:lstStyle/>
          <a:p>
            <a:pPr algn="just" marL="0" indent="0" lvl="0">
              <a:lnSpc>
                <a:spcPts val="2370"/>
              </a:lnSpc>
            </a:pPr>
            <a:r>
              <a:rPr lang="en-US" sz="2215">
                <a:solidFill>
                  <a:srgbClr val="FFFFFF"/>
                </a:solidFill>
                <a:latin typeface="DM Sans"/>
                <a:ea typeface="DM Sans"/>
                <a:cs typeface="DM Sans"/>
                <a:sym typeface="DM Sans"/>
              </a:rPr>
              <a:t>la creación de una plataforma web que digitalice y optimice las operaciones del cliente. Este servicio web no solo permitirá llegar a un público más amplio, sino que también facilitará la consolidación del negocio, llevando al cliente a un nuevo nivel de profesionalización.</a:t>
            </a:r>
          </a:p>
        </p:txBody>
      </p:sp>
      <p:sp>
        <p:nvSpPr>
          <p:cNvPr name="Freeform 4" id="4"/>
          <p:cNvSpPr/>
          <p:nvPr/>
        </p:nvSpPr>
        <p:spPr>
          <a:xfrm flipH="false" flipV="false" rot="0">
            <a:off x="9288262" y="3838895"/>
            <a:ext cx="837406" cy="1212035"/>
          </a:xfrm>
          <a:custGeom>
            <a:avLst/>
            <a:gdLst/>
            <a:ahLst/>
            <a:cxnLst/>
            <a:rect r="r" b="b" t="t" l="l"/>
            <a:pathLst>
              <a:path h="1212035" w="837406">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198148" y="3849337"/>
            <a:ext cx="1197170" cy="1210374"/>
          </a:xfrm>
          <a:custGeom>
            <a:avLst/>
            <a:gdLst/>
            <a:ahLst/>
            <a:cxnLst/>
            <a:rect r="r" b="b" t="t" l="l"/>
            <a:pathLst>
              <a:path h="1210374" w="1197170">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10800000">
            <a:off x="81160"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Freeform 11" id="11"/>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2" id="12"/>
          <p:cNvGrpSpPr>
            <a:grpSpLocks noChangeAspect="true"/>
          </p:cNvGrpSpPr>
          <p:nvPr/>
        </p:nvGrpSpPr>
        <p:grpSpPr>
          <a:xfrm rot="0">
            <a:off x="11807534" y="0"/>
            <a:ext cx="6254290" cy="10287000"/>
            <a:chOff x="0" y="0"/>
            <a:chExt cx="3860673" cy="6350000"/>
          </a:xfrm>
        </p:grpSpPr>
        <p:sp>
          <p:nvSpPr>
            <p:cNvPr name="Freeform 13" id="13"/>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9"/>
              <a:stretch>
                <a:fillRect l="-73436" t="0" r="-73436" b="0"/>
              </a:stretch>
            </a:blipFill>
          </p:spPr>
        </p:sp>
      </p:grpSp>
      <p:sp>
        <p:nvSpPr>
          <p:cNvPr name="Freeform 14" id="14"/>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8"/>
            <a:stretch>
              <a:fillRect l="0" t="-137172" r="0" b="0"/>
            </a:stretch>
          </a:blipFill>
        </p:spPr>
      </p:sp>
      <p:grpSp>
        <p:nvGrpSpPr>
          <p:cNvPr name="Group 15" id="15"/>
          <p:cNvGrpSpPr/>
          <p:nvPr/>
        </p:nvGrpSpPr>
        <p:grpSpPr>
          <a:xfrm rot="-10800000">
            <a:off x="15966396" y="9258300"/>
            <a:ext cx="13457996" cy="3264379"/>
            <a:chOff x="0" y="0"/>
            <a:chExt cx="17943995" cy="4352506"/>
          </a:xfrm>
        </p:grpSpPr>
        <p:sp>
          <p:nvSpPr>
            <p:cNvPr name="Freeform 16" id="16"/>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sp>
          <p:nvSpPr>
            <p:cNvPr name="Freeform 18" id="18"/>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6">
                <a:extLst>
                  <a:ext uri="{96DAC541-7B7A-43D3-8B79-37D633B846F1}">
                    <asvg:svgBlip xmlns:asvg="http://schemas.microsoft.com/office/drawing/2016/SVG/main" r:embed="rId7"/>
                  </a:ext>
                </a:extLst>
              </a:blip>
              <a:stretch>
                <a:fillRect l="0" t="0" r="0" b="-26202"/>
              </a:stretch>
            </a:blipFill>
          </p:spPr>
        </p:sp>
      </p:grpSp>
      <p:sp>
        <p:nvSpPr>
          <p:cNvPr name="TextBox 20" id="20"/>
          <p:cNvSpPr txBox="true"/>
          <p:nvPr/>
        </p:nvSpPr>
        <p:spPr>
          <a:xfrm rot="0">
            <a:off x="3524195" y="2017041"/>
            <a:ext cx="6977998"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FFFFFF"/>
                </a:solidFill>
                <a:latin typeface="Now Bold"/>
                <a:ea typeface="Now Bold"/>
                <a:cs typeface="Now Bold"/>
                <a:sym typeface="Now Bold"/>
              </a:rPr>
              <a:t>RESUMEN</a:t>
            </a:r>
          </a:p>
        </p:txBody>
      </p:sp>
      <p:sp>
        <p:nvSpPr>
          <p:cNvPr name="TextBox 21" id="21"/>
          <p:cNvSpPr txBox="true"/>
          <p:nvPr/>
        </p:nvSpPr>
        <p:spPr>
          <a:xfrm rot="0">
            <a:off x="497362" y="6411892"/>
            <a:ext cx="6231229" cy="2510916"/>
          </a:xfrm>
          <a:prstGeom prst="rect">
            <a:avLst/>
          </a:prstGeom>
        </p:spPr>
        <p:txBody>
          <a:bodyPr anchor="t" rtlCol="false" tIns="0" lIns="0" bIns="0" rIns="0">
            <a:spAutoFit/>
          </a:bodyPr>
          <a:lstStyle/>
          <a:p>
            <a:pPr algn="just" marL="0" indent="0" lvl="0">
              <a:lnSpc>
                <a:spcPts val="2237"/>
              </a:lnSpc>
            </a:pPr>
            <a:r>
              <a:rPr lang="en-US" sz="2215">
                <a:solidFill>
                  <a:srgbClr val="FFFFFF"/>
                </a:solidFill>
                <a:latin typeface="DM Sans"/>
                <a:ea typeface="DM Sans"/>
                <a:cs typeface="DM Sans"/>
                <a:sym typeface="DM Sans"/>
              </a:rPr>
              <a:t>El proyecto consiste en la creación de una página web de comercio electrónico diseñada específicamente para un emprendedor en el sector de la tecnología. El objetivo principal de este sitio web es ofrecer una plataforma intuitiva y eficiente para la venta de artículos tecnológicos, facilitando tanto la gestión del negocio como la experiencia de compra para los clientes.</a:t>
            </a:r>
          </a:p>
        </p:txBody>
      </p:sp>
      <p:sp>
        <p:nvSpPr>
          <p:cNvPr name="TextBox 22" id="22"/>
          <p:cNvSpPr txBox="true"/>
          <p:nvPr/>
        </p:nvSpPr>
        <p:spPr>
          <a:xfrm rot="0">
            <a:off x="2783309"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DESCRIPCIÓN GENERAL</a:t>
            </a:r>
          </a:p>
        </p:txBody>
      </p:sp>
      <p:sp>
        <p:nvSpPr>
          <p:cNvPr name="TextBox 23" id="23"/>
          <p:cNvSpPr txBox="true"/>
          <p:nvPr/>
        </p:nvSpPr>
        <p:spPr>
          <a:xfrm rot="0">
            <a:off x="7693540"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b="true" sz="2215">
                <a:solidFill>
                  <a:srgbClr val="FFFFFF"/>
                </a:solidFill>
                <a:latin typeface="DM Sans Bold"/>
                <a:ea typeface="DM Sans Bold"/>
                <a:cs typeface="DM Sans Bold"/>
                <a:sym typeface="DM Sans Bold"/>
              </a:rPr>
              <a:t>PROPUESTA PROYECTO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1829744" y="4704834"/>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2663063" y="1991339"/>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983049" y="7805226"/>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963687" y="6250194"/>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3404432" y="4817801"/>
            <a:ext cx="1137117" cy="1137117"/>
          </a:xfrm>
          <a:custGeom>
            <a:avLst/>
            <a:gdLst/>
            <a:ahLst/>
            <a:cxnLst/>
            <a:rect r="r" b="b" t="t" l="l"/>
            <a:pathLst>
              <a:path h="1137117" w="1137117">
                <a:moveTo>
                  <a:pt x="0" y="0"/>
                </a:moveTo>
                <a:lnTo>
                  <a:pt x="1137118" y="0"/>
                </a:lnTo>
                <a:lnTo>
                  <a:pt x="1137118" y="1137118"/>
                </a:lnTo>
                <a:lnTo>
                  <a:pt x="0" y="113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404432" y="6481929"/>
            <a:ext cx="1280605" cy="973260"/>
          </a:xfrm>
          <a:custGeom>
            <a:avLst/>
            <a:gdLst/>
            <a:ahLst/>
            <a:cxnLst/>
            <a:rect r="r" b="b" t="t" l="l"/>
            <a:pathLst>
              <a:path h="973260" w="1280605">
                <a:moveTo>
                  <a:pt x="0" y="0"/>
                </a:moveTo>
                <a:lnTo>
                  <a:pt x="1280606" y="0"/>
                </a:lnTo>
                <a:lnTo>
                  <a:pt x="1280606"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282044" y="7970639"/>
            <a:ext cx="1525382" cy="1240575"/>
          </a:xfrm>
          <a:custGeom>
            <a:avLst/>
            <a:gdLst/>
            <a:ahLst/>
            <a:cxnLst/>
            <a:rect r="r" b="b" t="t" l="l"/>
            <a:pathLst>
              <a:path h="1240575" w="1525382">
                <a:moveTo>
                  <a:pt x="0" y="0"/>
                </a:moveTo>
                <a:lnTo>
                  <a:pt x="1525382" y="0"/>
                </a:lnTo>
                <a:lnTo>
                  <a:pt x="1525382" y="1240576"/>
                </a:lnTo>
                <a:lnTo>
                  <a:pt x="0" y="1240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97702" y="3003148"/>
            <a:ext cx="1187335" cy="1187335"/>
          </a:xfrm>
          <a:custGeom>
            <a:avLst/>
            <a:gdLst/>
            <a:ahLst/>
            <a:cxnLst/>
            <a:rect r="r" b="b" t="t" l="l"/>
            <a:pathLst>
              <a:path h="1187335" w="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96623" y="1779083"/>
            <a:ext cx="5801499" cy="962025"/>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OBJETIVOS</a:t>
            </a:r>
          </a:p>
        </p:txBody>
      </p:sp>
      <p:sp>
        <p:nvSpPr>
          <p:cNvPr name="TextBox 15" id="15"/>
          <p:cNvSpPr txBox="true"/>
          <p:nvPr/>
        </p:nvSpPr>
        <p:spPr>
          <a:xfrm rot="0">
            <a:off x="962041" y="4404917"/>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01</a:t>
            </a:r>
          </a:p>
        </p:txBody>
      </p:sp>
      <p:sp>
        <p:nvSpPr>
          <p:cNvPr name="TextBox 16" id="16"/>
          <p:cNvSpPr txBox="true"/>
          <p:nvPr/>
        </p:nvSpPr>
        <p:spPr>
          <a:xfrm rot="0">
            <a:off x="1994165" y="4172353"/>
            <a:ext cx="8913988" cy="1422540"/>
          </a:xfrm>
          <a:prstGeom prst="rect">
            <a:avLst/>
          </a:prstGeom>
        </p:spPr>
        <p:txBody>
          <a:bodyPr anchor="t" rtlCol="false" tIns="0" lIns="0" bIns="0" rIns="0">
            <a:spAutoFit/>
          </a:bodyPr>
          <a:lstStyle/>
          <a:p>
            <a:pPr algn="just" marL="0" indent="0" lvl="0">
              <a:lnSpc>
                <a:spcPts val="2842"/>
              </a:lnSpc>
            </a:pPr>
            <a:r>
              <a:rPr lang="en-US" sz="2515">
                <a:solidFill>
                  <a:srgbClr val="FFFFFF"/>
                </a:solidFill>
                <a:latin typeface="DM Sans"/>
                <a:ea typeface="DM Sans"/>
                <a:cs typeface="DM Sans"/>
                <a:sym typeface="DM Sans"/>
              </a:rPr>
              <a:t>Diseñar y desarrollar una interfaz de usuario intuitiva que facilite la navegación y mejore la experiencia de compra, permitiendo a los clientes encontrar y adquirir productos de manera sencilla.</a:t>
            </a:r>
          </a:p>
        </p:txBody>
      </p:sp>
      <p:sp>
        <p:nvSpPr>
          <p:cNvPr name="TextBox 17" id="17"/>
          <p:cNvSpPr txBox="true"/>
          <p:nvPr/>
        </p:nvSpPr>
        <p:spPr>
          <a:xfrm rot="0">
            <a:off x="1028700" y="5625019"/>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02</a:t>
            </a:r>
          </a:p>
        </p:txBody>
      </p:sp>
      <p:sp>
        <p:nvSpPr>
          <p:cNvPr name="TextBox 18" id="18"/>
          <p:cNvSpPr txBox="true"/>
          <p:nvPr/>
        </p:nvSpPr>
        <p:spPr>
          <a:xfrm rot="0">
            <a:off x="1994165" y="5712558"/>
            <a:ext cx="8913988" cy="1346460"/>
          </a:xfrm>
          <a:prstGeom prst="rect">
            <a:avLst/>
          </a:prstGeom>
        </p:spPr>
        <p:txBody>
          <a:bodyPr anchor="t" rtlCol="false" tIns="0" lIns="0" bIns="0" rIns="0">
            <a:spAutoFit/>
          </a:bodyPr>
          <a:lstStyle/>
          <a:p>
            <a:pPr algn="just" marL="0" indent="0" lvl="0">
              <a:lnSpc>
                <a:spcPts val="2691"/>
              </a:lnSpc>
            </a:pPr>
            <a:r>
              <a:rPr lang="en-US" sz="2515">
                <a:solidFill>
                  <a:srgbClr val="FFFFFF"/>
                </a:solidFill>
                <a:latin typeface="DM Sans"/>
                <a:ea typeface="DM Sans"/>
                <a:cs typeface="DM Sans"/>
                <a:sym typeface="DM Sans"/>
              </a:rPr>
              <a:t>Optimizar el proceso de venta mediante la implementación de un sistema de gestión de inventario que permita al emprendedor controlar y actualizar el stock de productos de manera automatizada y precisa.</a:t>
            </a:r>
          </a:p>
        </p:txBody>
      </p:sp>
      <p:sp>
        <p:nvSpPr>
          <p:cNvPr name="TextBox 19" id="19"/>
          <p:cNvSpPr txBox="true"/>
          <p:nvPr/>
        </p:nvSpPr>
        <p:spPr>
          <a:xfrm rot="0">
            <a:off x="1028700" y="6982818"/>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03</a:t>
            </a:r>
          </a:p>
        </p:txBody>
      </p:sp>
      <p:sp>
        <p:nvSpPr>
          <p:cNvPr name="TextBox 20" id="20"/>
          <p:cNvSpPr txBox="true"/>
          <p:nvPr/>
        </p:nvSpPr>
        <p:spPr>
          <a:xfrm rot="0">
            <a:off x="1994165" y="7211418"/>
            <a:ext cx="8913988" cy="1171515"/>
          </a:xfrm>
          <a:prstGeom prst="rect">
            <a:avLst/>
          </a:prstGeom>
        </p:spPr>
        <p:txBody>
          <a:bodyPr anchor="t" rtlCol="false" tIns="0" lIns="0" bIns="0" rIns="0">
            <a:spAutoFit/>
          </a:bodyPr>
          <a:lstStyle/>
          <a:p>
            <a:pPr algn="just" marL="0" indent="0" lvl="0">
              <a:lnSpc>
                <a:spcPts val="3094"/>
              </a:lnSpc>
            </a:pPr>
            <a:r>
              <a:rPr lang="en-US" sz="2515" spc="-216">
                <a:solidFill>
                  <a:srgbClr val="FFFFFF"/>
                </a:solidFill>
                <a:latin typeface="DM Sans"/>
                <a:ea typeface="DM Sans"/>
                <a:cs typeface="DM Sans"/>
                <a:sym typeface="DM Sans"/>
              </a:rPr>
              <a:t>Desarrollar un subsistema de gestión de pedidos y pagos que integre múltiples métodos de pago y asegure transacciones seguras, mejorando la eficiencia y confiabilidad del proceso de compra.</a:t>
            </a:r>
          </a:p>
        </p:txBody>
      </p:sp>
      <p:sp>
        <p:nvSpPr>
          <p:cNvPr name="TextBox 21" id="21"/>
          <p:cNvSpPr txBox="true"/>
          <p:nvPr/>
        </p:nvSpPr>
        <p:spPr>
          <a:xfrm rot="0">
            <a:off x="962041" y="2779208"/>
            <a:ext cx="11798633" cy="1279905"/>
          </a:xfrm>
          <a:prstGeom prst="rect">
            <a:avLst/>
          </a:prstGeom>
        </p:spPr>
        <p:txBody>
          <a:bodyPr anchor="t" rtlCol="false" tIns="0" lIns="0" bIns="0" rIns="0">
            <a:spAutoFit/>
          </a:bodyPr>
          <a:lstStyle/>
          <a:p>
            <a:pPr algn="just" marL="0" indent="0" lvl="0">
              <a:lnSpc>
                <a:spcPts val="2540"/>
              </a:lnSpc>
            </a:pPr>
            <a:r>
              <a:rPr lang="en-US" sz="2515" spc="-161">
                <a:solidFill>
                  <a:srgbClr val="FFFFFF"/>
                </a:solidFill>
                <a:latin typeface="DM Sans"/>
                <a:ea typeface="DM Sans"/>
                <a:cs typeface="DM Sans"/>
                <a:sym typeface="DM Sans"/>
              </a:rPr>
              <a:t>Desarrollar una plataforma de comercio electrónico intuitiva y eficiente que digitalice y optimice las operaciones de venta, gestión y promoción de productos para un emprendedor del sector tecnológico, maximizando el alcance del mercado y mejorando la eficiencia en la atención a los clientes.</a:t>
            </a:r>
          </a:p>
        </p:txBody>
      </p:sp>
      <p:sp>
        <p:nvSpPr>
          <p:cNvPr name="Freeform 22" id="2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1829744" y="4704834"/>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2663063" y="1991339"/>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983049" y="7805226"/>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963687" y="6250194"/>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3404432" y="4817801"/>
            <a:ext cx="1137117" cy="1137117"/>
          </a:xfrm>
          <a:custGeom>
            <a:avLst/>
            <a:gdLst/>
            <a:ahLst/>
            <a:cxnLst/>
            <a:rect r="r" b="b" t="t" l="l"/>
            <a:pathLst>
              <a:path h="1137117" w="1137117">
                <a:moveTo>
                  <a:pt x="0" y="0"/>
                </a:moveTo>
                <a:lnTo>
                  <a:pt x="1137118" y="0"/>
                </a:lnTo>
                <a:lnTo>
                  <a:pt x="1137118" y="1137118"/>
                </a:lnTo>
                <a:lnTo>
                  <a:pt x="0" y="113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404432" y="6481929"/>
            <a:ext cx="1280605" cy="973260"/>
          </a:xfrm>
          <a:custGeom>
            <a:avLst/>
            <a:gdLst/>
            <a:ahLst/>
            <a:cxnLst/>
            <a:rect r="r" b="b" t="t" l="l"/>
            <a:pathLst>
              <a:path h="973260" w="1280605">
                <a:moveTo>
                  <a:pt x="0" y="0"/>
                </a:moveTo>
                <a:lnTo>
                  <a:pt x="1280606" y="0"/>
                </a:lnTo>
                <a:lnTo>
                  <a:pt x="1280606"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282044" y="7970639"/>
            <a:ext cx="1525382" cy="1240575"/>
          </a:xfrm>
          <a:custGeom>
            <a:avLst/>
            <a:gdLst/>
            <a:ahLst/>
            <a:cxnLst/>
            <a:rect r="r" b="b" t="t" l="l"/>
            <a:pathLst>
              <a:path h="1240575" w="1525382">
                <a:moveTo>
                  <a:pt x="0" y="0"/>
                </a:moveTo>
                <a:lnTo>
                  <a:pt x="1525382" y="0"/>
                </a:lnTo>
                <a:lnTo>
                  <a:pt x="1525382" y="1240576"/>
                </a:lnTo>
                <a:lnTo>
                  <a:pt x="0" y="12405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97702" y="3003148"/>
            <a:ext cx="1187335" cy="1187335"/>
          </a:xfrm>
          <a:custGeom>
            <a:avLst/>
            <a:gdLst/>
            <a:ahLst/>
            <a:cxnLst/>
            <a:rect r="r" b="b" t="t" l="l"/>
            <a:pathLst>
              <a:path h="1187335" w="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596623" y="1779083"/>
            <a:ext cx="5801499" cy="962025"/>
          </a:xfrm>
          <a:prstGeom prst="rect">
            <a:avLst/>
          </a:prstGeom>
        </p:spPr>
        <p:txBody>
          <a:bodyPr anchor="t" rtlCol="false" tIns="0" lIns="0" bIns="0" rIns="0">
            <a:spAutoFit/>
          </a:bodyPr>
          <a:lstStyle/>
          <a:p>
            <a:pPr algn="l" marL="0" indent="0" lvl="0">
              <a:lnSpc>
                <a:spcPts val="7522"/>
              </a:lnSpc>
              <a:spcBef>
                <a:spcPct val="0"/>
              </a:spcBef>
            </a:pPr>
            <a:r>
              <a:rPr lang="en-US" b="true" sz="6268">
                <a:solidFill>
                  <a:srgbClr val="FFFFFF"/>
                </a:solidFill>
                <a:latin typeface="Now Bold"/>
                <a:ea typeface="Now Bold"/>
                <a:cs typeface="Now Bold"/>
                <a:sym typeface="Now Bold"/>
              </a:rPr>
              <a:t>OBJETIVOS</a:t>
            </a:r>
          </a:p>
        </p:txBody>
      </p:sp>
      <p:sp>
        <p:nvSpPr>
          <p:cNvPr name="TextBox 15" id="15"/>
          <p:cNvSpPr txBox="true"/>
          <p:nvPr/>
        </p:nvSpPr>
        <p:spPr>
          <a:xfrm rot="0">
            <a:off x="962041" y="4404917"/>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04</a:t>
            </a:r>
          </a:p>
        </p:txBody>
      </p:sp>
      <p:sp>
        <p:nvSpPr>
          <p:cNvPr name="TextBox 16" id="16"/>
          <p:cNvSpPr txBox="true"/>
          <p:nvPr/>
        </p:nvSpPr>
        <p:spPr>
          <a:xfrm rot="0">
            <a:off x="1994165" y="4172353"/>
            <a:ext cx="8913988" cy="1422540"/>
          </a:xfrm>
          <a:prstGeom prst="rect">
            <a:avLst/>
          </a:prstGeom>
        </p:spPr>
        <p:txBody>
          <a:bodyPr anchor="t" rtlCol="false" tIns="0" lIns="0" bIns="0" rIns="0">
            <a:spAutoFit/>
          </a:bodyPr>
          <a:lstStyle/>
          <a:p>
            <a:pPr algn="just" marL="0" indent="0" lvl="0">
              <a:lnSpc>
                <a:spcPts val="2842"/>
              </a:lnSpc>
            </a:pPr>
            <a:r>
              <a:rPr lang="en-US" sz="2515">
                <a:solidFill>
                  <a:srgbClr val="FFFFFF"/>
                </a:solidFill>
                <a:latin typeface="DM Sans"/>
                <a:ea typeface="DM Sans"/>
                <a:cs typeface="DM Sans"/>
                <a:sym typeface="DM Sans"/>
              </a:rPr>
              <a:t>Implementar un sistema de análisis y reporte que proporcione datos clave sobre el comportamiento de los usuarios y las ventas, permitiendo al emprendedor tomar decisiones informadas para optimizar el negocio.</a:t>
            </a:r>
          </a:p>
        </p:txBody>
      </p:sp>
      <p:sp>
        <p:nvSpPr>
          <p:cNvPr name="TextBox 17" id="17"/>
          <p:cNvSpPr txBox="true"/>
          <p:nvPr/>
        </p:nvSpPr>
        <p:spPr>
          <a:xfrm rot="0">
            <a:off x="1028700" y="5625019"/>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4BD1FB"/>
                </a:solidFill>
                <a:latin typeface="DM Sans Bold"/>
                <a:ea typeface="DM Sans Bold"/>
                <a:cs typeface="DM Sans Bold"/>
                <a:sym typeface="DM Sans Bold"/>
              </a:rPr>
              <a:t>05</a:t>
            </a:r>
          </a:p>
        </p:txBody>
      </p:sp>
      <p:sp>
        <p:nvSpPr>
          <p:cNvPr name="TextBox 18" id="18"/>
          <p:cNvSpPr txBox="true"/>
          <p:nvPr/>
        </p:nvSpPr>
        <p:spPr>
          <a:xfrm rot="0">
            <a:off x="1994165" y="5712558"/>
            <a:ext cx="8913988" cy="1679835"/>
          </a:xfrm>
          <a:prstGeom prst="rect">
            <a:avLst/>
          </a:prstGeom>
        </p:spPr>
        <p:txBody>
          <a:bodyPr anchor="t" rtlCol="false" tIns="0" lIns="0" bIns="0" rIns="0">
            <a:spAutoFit/>
          </a:bodyPr>
          <a:lstStyle/>
          <a:p>
            <a:pPr algn="just">
              <a:lnSpc>
                <a:spcPts val="2691"/>
              </a:lnSpc>
            </a:pPr>
            <a:r>
              <a:rPr lang="en-US" sz="2515">
                <a:solidFill>
                  <a:srgbClr val="FFFFFF"/>
                </a:solidFill>
                <a:latin typeface="DM Sans"/>
                <a:ea typeface="DM Sans"/>
                <a:cs typeface="DM Sans"/>
                <a:sym typeface="DM Sans"/>
              </a:rPr>
              <a:t>Garantizar la seguridad y accesibilidad de la plataforma, asegurando que cumpla con los estándares de protección de datos personales y financieros, y que sea accesible para una amplia gama de usuarios.</a:t>
            </a:r>
          </a:p>
          <a:p>
            <a:pPr algn="just" marL="0" indent="0" lvl="0">
              <a:lnSpc>
                <a:spcPts val="2691"/>
              </a:lnSpc>
            </a:pPr>
          </a:p>
        </p:txBody>
      </p:sp>
      <p:sp>
        <p:nvSpPr>
          <p:cNvPr name="Freeform 19" id="19"/>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107827" r="0" b="-10782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7933021" cy="1447800"/>
          </a:xfrm>
          <a:prstGeom prst="rect">
            <a:avLst/>
          </a:prstGeom>
        </p:spPr>
        <p:txBody>
          <a:bodyPr anchor="t" rtlCol="false" tIns="0" lIns="0" bIns="0" rIns="0">
            <a:spAutoFit/>
          </a:bodyPr>
          <a:lstStyle/>
          <a:p>
            <a:pPr algn="ctr" marL="0" indent="0" lvl="0">
              <a:lnSpc>
                <a:spcPts val="5687"/>
              </a:lnSpc>
              <a:spcBef>
                <a:spcPct val="0"/>
              </a:spcBef>
            </a:pPr>
            <a:r>
              <a:rPr lang="en-US" b="true" sz="4739">
                <a:solidFill>
                  <a:srgbClr val="FFFFFF"/>
                </a:solidFill>
                <a:latin typeface="Now Bold"/>
                <a:ea typeface="Now Bold"/>
                <a:cs typeface="Now Bold"/>
                <a:sym typeface="Now Bold"/>
              </a:rPr>
              <a:t>METODOLOGÍA OCUPADA</a:t>
            </a:r>
          </a:p>
        </p:txBody>
      </p:sp>
      <p:sp>
        <p:nvSpPr>
          <p:cNvPr name="AutoShape 7" id="7"/>
          <p:cNvSpPr/>
          <p:nvPr/>
        </p:nvSpPr>
        <p:spPr>
          <a:xfrm>
            <a:off x="5021151" y="6006947"/>
            <a:ext cx="8735422" cy="0"/>
          </a:xfrm>
          <a:prstGeom prst="line">
            <a:avLst/>
          </a:prstGeom>
          <a:ln cap="flat" w="47625">
            <a:solidFill>
              <a:srgbClr val="145DA0"/>
            </a:solidFill>
            <a:prstDash val="solid"/>
            <a:headEnd type="none" len="sm" w="sm"/>
            <a:tailEnd type="none" len="sm" w="sm"/>
          </a:ln>
        </p:spPr>
      </p:sp>
      <p:sp>
        <p:nvSpPr>
          <p:cNvPr name="TextBox 8" id="8"/>
          <p:cNvSpPr txBox="true"/>
          <p:nvPr/>
        </p:nvSpPr>
        <p:spPr>
          <a:xfrm rot="0">
            <a:off x="5692690" y="4597163"/>
            <a:ext cx="6902620" cy="625401"/>
          </a:xfrm>
          <a:prstGeom prst="rect">
            <a:avLst/>
          </a:prstGeom>
        </p:spPr>
        <p:txBody>
          <a:bodyPr anchor="t" rtlCol="false" tIns="0" lIns="0" bIns="0" rIns="0">
            <a:spAutoFit/>
          </a:bodyPr>
          <a:lstStyle/>
          <a:p>
            <a:pPr algn="just" marL="0" indent="0" lvl="0">
              <a:lnSpc>
                <a:spcPts val="2459"/>
              </a:lnSpc>
            </a:pPr>
            <a:r>
              <a:rPr lang="en-US" sz="2215" spc="-93">
                <a:solidFill>
                  <a:srgbClr val="FFFFFF"/>
                </a:solidFill>
                <a:latin typeface="DM Sans"/>
                <a:ea typeface="DM Sans"/>
                <a:cs typeface="DM Sans"/>
                <a:sym typeface="DM Sans"/>
              </a:rPr>
              <a:t>Para abordar el desarrollo del proyecto "EyV digitalización de tienda," utilizaremos una metodología tradicional</a:t>
            </a:r>
          </a:p>
        </p:txBody>
      </p:sp>
      <p:sp>
        <p:nvSpPr>
          <p:cNvPr name="TextBox 9" id="9"/>
          <p:cNvSpPr txBox="true"/>
          <p:nvPr/>
        </p:nvSpPr>
        <p:spPr>
          <a:xfrm rot="0">
            <a:off x="6618301" y="6367611"/>
            <a:ext cx="5051398"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4BD1FB"/>
                </a:solidFill>
                <a:latin typeface="DM Sans Bold"/>
                <a:ea typeface="DM Sans Bold"/>
                <a:cs typeface="DM Sans Bold"/>
                <a:sym typeface="DM Sans Bold"/>
              </a:rPr>
              <a:t>¿Por qué?</a:t>
            </a:r>
          </a:p>
        </p:txBody>
      </p:sp>
      <p:sp>
        <p:nvSpPr>
          <p:cNvPr name="AutoShape 10" id="10"/>
          <p:cNvSpPr/>
          <p:nvPr/>
        </p:nvSpPr>
        <p:spPr>
          <a:xfrm>
            <a:off x="5021151" y="9282112"/>
            <a:ext cx="8735422" cy="0"/>
          </a:xfrm>
          <a:prstGeom prst="line">
            <a:avLst/>
          </a:prstGeom>
          <a:ln cap="flat" w="47625">
            <a:solidFill>
              <a:srgbClr val="145DA0"/>
            </a:solidFill>
            <a:prstDash val="solid"/>
            <a:headEnd type="none" len="sm" w="sm"/>
            <a:tailEnd type="none" len="sm" w="sm"/>
          </a:ln>
        </p:spPr>
      </p:sp>
      <p:sp>
        <p:nvSpPr>
          <p:cNvPr name="TextBox 11" id="11"/>
          <p:cNvSpPr txBox="true"/>
          <p:nvPr/>
        </p:nvSpPr>
        <p:spPr>
          <a:xfrm rot="0">
            <a:off x="5021151" y="7285637"/>
            <a:ext cx="8735422" cy="1673586"/>
          </a:xfrm>
          <a:prstGeom prst="rect">
            <a:avLst/>
          </a:prstGeom>
        </p:spPr>
        <p:txBody>
          <a:bodyPr anchor="t" rtlCol="false" tIns="0" lIns="0" bIns="0" rIns="0">
            <a:spAutoFit/>
          </a:bodyPr>
          <a:lstStyle/>
          <a:p>
            <a:pPr algn="just" marL="0" indent="0" lvl="0">
              <a:lnSpc>
                <a:spcPts val="2681"/>
              </a:lnSpc>
            </a:pPr>
            <a:r>
              <a:rPr lang="en-US" sz="2215" spc="-177">
                <a:solidFill>
                  <a:srgbClr val="FFFFFF"/>
                </a:solidFill>
                <a:latin typeface="DM Sans"/>
                <a:ea typeface="DM Sans"/>
                <a:cs typeface="DM Sans"/>
                <a:sym typeface="DM Sans"/>
              </a:rPr>
              <a:t> implica un alcance bien definido, con etapas claras que deben ser cumplidas de manera secuencial. Dado que nuestro cliente tiene necesidades específicas y un plazo de tiempo limitado, la metodología tradicional nos permitirá planificar y controlar cada fase del proyecto con precisión, minimizando riesgos y asegurando que cumplamos con los requisitos establecidos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0"/>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732888" y="1028700"/>
            <a:ext cx="879643" cy="1273167"/>
          </a:xfrm>
          <a:custGeom>
            <a:avLst/>
            <a:gdLst/>
            <a:ahLst/>
            <a:cxnLst/>
            <a:rect r="r" b="b" t="t" l="l"/>
            <a:pathLst>
              <a:path h="1273167" w="879643">
                <a:moveTo>
                  <a:pt x="0" y="0"/>
                </a:moveTo>
                <a:lnTo>
                  <a:pt x="879643" y="0"/>
                </a:lnTo>
                <a:lnTo>
                  <a:pt x="879643" y="1273167"/>
                </a:lnTo>
                <a:lnTo>
                  <a:pt x="0" y="12731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3195428" y="3504712"/>
            <a:ext cx="4325254" cy="1883578"/>
          </a:xfrm>
          <a:custGeom>
            <a:avLst/>
            <a:gdLst/>
            <a:ahLst/>
            <a:cxnLst/>
            <a:rect r="r" b="b" t="t" l="l"/>
            <a:pathLst>
              <a:path h="1883578" w="4325254">
                <a:moveTo>
                  <a:pt x="0" y="0"/>
                </a:moveTo>
                <a:lnTo>
                  <a:pt x="4325253" y="0"/>
                </a:lnTo>
                <a:lnTo>
                  <a:pt x="4325253" y="1883578"/>
                </a:lnTo>
                <a:lnTo>
                  <a:pt x="0" y="1883578"/>
                </a:lnTo>
                <a:lnTo>
                  <a:pt x="0" y="0"/>
                </a:lnTo>
                <a:close/>
              </a:path>
            </a:pathLst>
          </a:custGeom>
          <a:blipFill>
            <a:blip r:embed="rId7"/>
            <a:stretch>
              <a:fillRect l="0" t="0" r="0" b="0"/>
            </a:stretch>
          </a:blipFill>
        </p:spPr>
      </p:sp>
      <p:sp>
        <p:nvSpPr>
          <p:cNvPr name="Freeform 9" id="9"/>
          <p:cNvSpPr/>
          <p:nvPr/>
        </p:nvSpPr>
        <p:spPr>
          <a:xfrm flipH="false" flipV="false" rot="0">
            <a:off x="8691180" y="5667721"/>
            <a:ext cx="3489277" cy="3590579"/>
          </a:xfrm>
          <a:custGeom>
            <a:avLst/>
            <a:gdLst/>
            <a:ahLst/>
            <a:cxnLst/>
            <a:rect r="r" b="b" t="t" l="l"/>
            <a:pathLst>
              <a:path h="3590579" w="3489277">
                <a:moveTo>
                  <a:pt x="0" y="0"/>
                </a:moveTo>
                <a:lnTo>
                  <a:pt x="3489277" y="0"/>
                </a:lnTo>
                <a:lnTo>
                  <a:pt x="3489277" y="3590579"/>
                </a:lnTo>
                <a:lnTo>
                  <a:pt x="0" y="3590579"/>
                </a:lnTo>
                <a:lnTo>
                  <a:pt x="0" y="0"/>
                </a:lnTo>
                <a:close/>
              </a:path>
            </a:pathLst>
          </a:custGeom>
          <a:blipFill>
            <a:blip r:embed="rId8"/>
            <a:stretch>
              <a:fillRect l="0" t="0" r="0" b="0"/>
            </a:stretch>
          </a:blipFill>
        </p:spPr>
      </p:sp>
      <p:sp>
        <p:nvSpPr>
          <p:cNvPr name="Freeform 10" id="10"/>
          <p:cNvSpPr/>
          <p:nvPr/>
        </p:nvSpPr>
        <p:spPr>
          <a:xfrm flipH="false" flipV="false" rot="0">
            <a:off x="13195428" y="6589214"/>
            <a:ext cx="4325254" cy="1747592"/>
          </a:xfrm>
          <a:custGeom>
            <a:avLst/>
            <a:gdLst/>
            <a:ahLst/>
            <a:cxnLst/>
            <a:rect r="r" b="b" t="t" l="l"/>
            <a:pathLst>
              <a:path h="1747592" w="4325254">
                <a:moveTo>
                  <a:pt x="0" y="0"/>
                </a:moveTo>
                <a:lnTo>
                  <a:pt x="4325253" y="0"/>
                </a:lnTo>
                <a:lnTo>
                  <a:pt x="4325253" y="1747593"/>
                </a:lnTo>
                <a:lnTo>
                  <a:pt x="0" y="1747593"/>
                </a:lnTo>
                <a:lnTo>
                  <a:pt x="0" y="0"/>
                </a:lnTo>
                <a:close/>
              </a:path>
            </a:pathLst>
          </a:custGeom>
          <a:blipFill>
            <a:blip r:embed="rId9"/>
            <a:stretch>
              <a:fillRect l="-139" t="-4206" r="-139" b="0"/>
            </a:stretch>
          </a:blipFill>
        </p:spPr>
      </p:sp>
      <p:sp>
        <p:nvSpPr>
          <p:cNvPr name="Freeform 11" id="11"/>
          <p:cNvSpPr/>
          <p:nvPr/>
        </p:nvSpPr>
        <p:spPr>
          <a:xfrm flipH="false" flipV="false" rot="0">
            <a:off x="8238360" y="3504712"/>
            <a:ext cx="4394917" cy="1873474"/>
          </a:xfrm>
          <a:custGeom>
            <a:avLst/>
            <a:gdLst/>
            <a:ahLst/>
            <a:cxnLst/>
            <a:rect r="r" b="b" t="t" l="l"/>
            <a:pathLst>
              <a:path h="1873474" w="4394917">
                <a:moveTo>
                  <a:pt x="0" y="0"/>
                </a:moveTo>
                <a:lnTo>
                  <a:pt x="4394917" y="0"/>
                </a:lnTo>
                <a:lnTo>
                  <a:pt x="4394917" y="1873474"/>
                </a:lnTo>
                <a:lnTo>
                  <a:pt x="0" y="1873474"/>
                </a:lnTo>
                <a:lnTo>
                  <a:pt x="0" y="0"/>
                </a:lnTo>
                <a:close/>
              </a:path>
            </a:pathLst>
          </a:custGeom>
          <a:blipFill>
            <a:blip r:embed="rId10"/>
            <a:stretch>
              <a:fillRect l="0" t="0" r="0" b="0"/>
            </a:stretch>
          </a:blipFill>
        </p:spPr>
      </p:sp>
      <p:sp>
        <p:nvSpPr>
          <p:cNvPr name="TextBox 12" id="12"/>
          <p:cNvSpPr txBox="true"/>
          <p:nvPr/>
        </p:nvSpPr>
        <p:spPr>
          <a:xfrm rot="0">
            <a:off x="5944113" y="2501146"/>
            <a:ext cx="8457192" cy="1003566"/>
          </a:xfrm>
          <a:prstGeom prst="rect">
            <a:avLst/>
          </a:prstGeom>
        </p:spPr>
        <p:txBody>
          <a:bodyPr anchor="t" rtlCol="false" tIns="0" lIns="0" bIns="0" rIns="0">
            <a:spAutoFit/>
          </a:bodyPr>
          <a:lstStyle/>
          <a:p>
            <a:pPr algn="ctr" marL="0" indent="0" lvl="0">
              <a:lnSpc>
                <a:spcPts val="7884"/>
              </a:lnSpc>
              <a:spcBef>
                <a:spcPct val="0"/>
              </a:spcBef>
            </a:pPr>
            <a:r>
              <a:rPr lang="en-US" b="true" sz="6570">
                <a:solidFill>
                  <a:srgbClr val="FFFFFF"/>
                </a:solidFill>
                <a:latin typeface="Now Bold"/>
                <a:ea typeface="Now Bold"/>
                <a:cs typeface="Now Bold"/>
                <a:sym typeface="Now Bold"/>
              </a:rPr>
              <a:t>EVIDENCIAS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DAGPfGLjLBg</dc:identifier>
  <dcterms:modified xsi:type="dcterms:W3CDTF">2011-08-01T06:04:30Z</dcterms:modified>
  <cp:revision>1</cp:revision>
  <dc:title>Presentación propuesta de proyecto capstone </dc:title>
</cp:coreProperties>
</file>